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801600" cy="7772400"/>
  <p:notesSz cx="7772400" cy="12801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43E24-325F-4E07-9DBE-526E730FB080}" v="1" dt="2024-09-23T19:46:15.1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4660"/>
  </p:normalViewPr>
  <p:slideViewPr>
    <p:cSldViewPr>
      <p:cViewPr varScale="1">
        <p:scale>
          <a:sx n="77" d="100"/>
          <a:sy n="77" d="100"/>
        </p:scale>
        <p:origin x="120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iltunen" userId="5f9deb4f-e1c2-4456-8299-960ef354ffc7" providerId="ADAL" clId="{CEC0DF7D-22EC-49D9-B8B0-C337595D0653}"/>
    <pc:docChg chg="undo custSel addSld delSld modSld">
      <pc:chgData name="Catherine Hiltunen" userId="5f9deb4f-e1c2-4456-8299-960ef354ffc7" providerId="ADAL" clId="{CEC0DF7D-22EC-49D9-B8B0-C337595D0653}" dt="2024-09-05T15:04:57.625" v="85" actId="1076"/>
      <pc:docMkLst>
        <pc:docMk/>
      </pc:docMkLst>
      <pc:sldChg chg="modSp mod">
        <pc:chgData name="Catherine Hiltunen" userId="5f9deb4f-e1c2-4456-8299-960ef354ffc7" providerId="ADAL" clId="{CEC0DF7D-22EC-49D9-B8B0-C337595D0653}" dt="2024-09-05T15:04:57.625" v="85" actId="1076"/>
        <pc:sldMkLst>
          <pc:docMk/>
          <pc:sldMk cId="0" sldId="260"/>
        </pc:sldMkLst>
        <pc:spChg chg="mod">
          <ac:chgData name="Catherine Hiltunen" userId="5f9deb4f-e1c2-4456-8299-960ef354ffc7" providerId="ADAL" clId="{CEC0DF7D-22EC-49D9-B8B0-C337595D0653}" dt="2024-09-05T15:04:54.270" v="84" actId="1076"/>
          <ac:spMkLst>
            <pc:docMk/>
            <pc:sldMk cId="0" sldId="260"/>
            <ac:spMk id="7" creationId="{DA0F99B7-99AF-21B8-3A7F-21F61C3033BA}"/>
          </ac:spMkLst>
        </pc:spChg>
        <pc:spChg chg="mod">
          <ac:chgData name="Catherine Hiltunen" userId="5f9deb4f-e1c2-4456-8299-960ef354ffc7" providerId="ADAL" clId="{CEC0DF7D-22EC-49D9-B8B0-C337595D0653}" dt="2024-09-05T15:04:57.625" v="85" actId="1076"/>
          <ac:spMkLst>
            <pc:docMk/>
            <pc:sldMk cId="0" sldId="260"/>
            <ac:spMk id="8" creationId="{386B8D73-1A7D-EF6E-21C4-FF96709BF854}"/>
          </ac:spMkLst>
        </pc:spChg>
      </pc:sldChg>
      <pc:sldChg chg="modSp mod">
        <pc:chgData name="Catherine Hiltunen" userId="5f9deb4f-e1c2-4456-8299-960ef354ffc7" providerId="ADAL" clId="{CEC0DF7D-22EC-49D9-B8B0-C337595D0653}" dt="2024-09-05T14:24:02.828" v="22" actId="12"/>
        <pc:sldMkLst>
          <pc:docMk/>
          <pc:sldMk cId="103658402" sldId="262"/>
        </pc:sldMkLst>
        <pc:spChg chg="mod">
          <ac:chgData name="Catherine Hiltunen" userId="5f9deb4f-e1c2-4456-8299-960ef354ffc7" providerId="ADAL" clId="{CEC0DF7D-22EC-49D9-B8B0-C337595D0653}" dt="2024-09-05T14:24:02.828" v="22" actId="12"/>
          <ac:spMkLst>
            <pc:docMk/>
            <pc:sldMk cId="103658402" sldId="262"/>
            <ac:spMk id="4" creationId="{C95E5F84-8B7E-DC4B-FE55-34A488DA3446}"/>
          </ac:spMkLst>
        </pc:spChg>
      </pc:sldChg>
      <pc:sldChg chg="modSp add del mod">
        <pc:chgData name="Catherine Hiltunen" userId="5f9deb4f-e1c2-4456-8299-960ef354ffc7" providerId="ADAL" clId="{CEC0DF7D-22EC-49D9-B8B0-C337595D0653}" dt="2024-09-05T14:25:24.098" v="54" actId="207"/>
        <pc:sldMkLst>
          <pc:docMk/>
          <pc:sldMk cId="1764434267" sldId="263"/>
        </pc:sldMkLst>
        <pc:spChg chg="mod">
          <ac:chgData name="Catherine Hiltunen" userId="5f9deb4f-e1c2-4456-8299-960ef354ffc7" providerId="ADAL" clId="{CEC0DF7D-22EC-49D9-B8B0-C337595D0653}" dt="2024-09-05T14:25:24.098" v="54" actId="207"/>
          <ac:spMkLst>
            <pc:docMk/>
            <pc:sldMk cId="1764434267" sldId="263"/>
            <ac:spMk id="8" creationId="{1054251B-85C0-0B73-44B6-DF1A9BA66F04}"/>
          </ac:spMkLst>
        </pc:spChg>
      </pc:sldChg>
      <pc:sldChg chg="add del">
        <pc:chgData name="Catherine Hiltunen" userId="5f9deb4f-e1c2-4456-8299-960ef354ffc7" providerId="ADAL" clId="{CEC0DF7D-22EC-49D9-B8B0-C337595D0653}" dt="2024-09-05T14:25:01.521" v="25" actId="47"/>
        <pc:sldMkLst>
          <pc:docMk/>
          <pc:sldMk cId="2939401974" sldId="264"/>
        </pc:sldMkLst>
      </pc:sldChg>
      <pc:sldChg chg="modSp mod">
        <pc:chgData name="Catherine Hiltunen" userId="5f9deb4f-e1c2-4456-8299-960ef354ffc7" providerId="ADAL" clId="{CEC0DF7D-22EC-49D9-B8B0-C337595D0653}" dt="2024-09-05T14:26:00.373" v="72" actId="207"/>
        <pc:sldMkLst>
          <pc:docMk/>
          <pc:sldMk cId="3905815925" sldId="274"/>
        </pc:sldMkLst>
        <pc:spChg chg="mod">
          <ac:chgData name="Catherine Hiltunen" userId="5f9deb4f-e1c2-4456-8299-960ef354ffc7" providerId="ADAL" clId="{CEC0DF7D-22EC-49D9-B8B0-C337595D0653}" dt="2024-09-05T14:26:00.373" v="72" actId="207"/>
          <ac:spMkLst>
            <pc:docMk/>
            <pc:sldMk cId="3905815925" sldId="274"/>
            <ac:spMk id="10" creationId="{6FC815DF-C957-C40F-0364-BBBA7B9B93FC}"/>
          </ac:spMkLst>
        </pc:spChg>
      </pc:sldChg>
    </pc:docChg>
  </pc:docChgLst>
  <pc:docChgLst>
    <pc:chgData name="Catherine Hiltunen" userId="5f9deb4f-e1c2-4456-8299-960ef354ffc7" providerId="ADAL" clId="{86FFD42C-63CD-4546-B75F-C7ADCE81D8FC}"/>
    <pc:docChg chg="custSel modSld">
      <pc:chgData name="Catherine Hiltunen" userId="5f9deb4f-e1c2-4456-8299-960ef354ffc7" providerId="ADAL" clId="{86FFD42C-63CD-4546-B75F-C7ADCE81D8FC}" dt="2024-08-19T13:36:47.125" v="319" actId="1076"/>
      <pc:docMkLst>
        <pc:docMk/>
      </pc:docMkLst>
      <pc:sldChg chg="modSp mod">
        <pc:chgData name="Catherine Hiltunen" userId="5f9deb4f-e1c2-4456-8299-960ef354ffc7" providerId="ADAL" clId="{86FFD42C-63CD-4546-B75F-C7ADCE81D8FC}" dt="2024-08-19T13:32:04.404" v="128" actId="207"/>
        <pc:sldMkLst>
          <pc:docMk/>
          <pc:sldMk cId="0" sldId="257"/>
        </pc:sldMkLst>
        <pc:spChg chg="mod">
          <ac:chgData name="Catherine Hiltunen" userId="5f9deb4f-e1c2-4456-8299-960ef354ffc7" providerId="ADAL" clId="{86FFD42C-63CD-4546-B75F-C7ADCE81D8FC}" dt="2024-08-19T13:32:04.404" v="128" actId="207"/>
          <ac:spMkLst>
            <pc:docMk/>
            <pc:sldMk cId="0" sldId="257"/>
            <ac:spMk id="12" creationId="{5A8563C8-1018-4599-DE7D-0A2E1A20300B}"/>
          </ac:spMkLst>
        </pc:spChg>
      </pc:sldChg>
      <pc:sldChg chg="modSp mod">
        <pc:chgData name="Catherine Hiltunen" userId="5f9deb4f-e1c2-4456-8299-960ef354ffc7" providerId="ADAL" clId="{86FFD42C-63CD-4546-B75F-C7ADCE81D8FC}" dt="2024-08-19T13:31:45.523" v="83" actId="207"/>
        <pc:sldMkLst>
          <pc:docMk/>
          <pc:sldMk cId="0" sldId="258"/>
        </pc:sldMkLst>
        <pc:spChg chg="mod">
          <ac:chgData name="Catherine Hiltunen" userId="5f9deb4f-e1c2-4456-8299-960ef354ffc7" providerId="ADAL" clId="{86FFD42C-63CD-4546-B75F-C7ADCE81D8FC}" dt="2024-08-19T13:31:45.523" v="83" actId="207"/>
          <ac:spMkLst>
            <pc:docMk/>
            <pc:sldMk cId="0" sldId="258"/>
            <ac:spMk id="7" creationId="{A142D8AD-F0A9-96B2-7910-38B5880F6DBB}"/>
          </ac:spMkLst>
        </pc:spChg>
        <pc:spChg chg="mod">
          <ac:chgData name="Catherine Hiltunen" userId="5f9deb4f-e1c2-4456-8299-960ef354ffc7" providerId="ADAL" clId="{86FFD42C-63CD-4546-B75F-C7ADCE81D8FC}" dt="2024-08-19T13:31:29.723" v="29" actId="1076"/>
          <ac:spMkLst>
            <pc:docMk/>
            <pc:sldMk cId="0" sldId="258"/>
            <ac:spMk id="9" creationId="{D7B04603-DBEB-9F86-9138-F89E96962B43}"/>
          </ac:spMkLst>
        </pc:spChg>
      </pc:sldChg>
      <pc:sldChg chg="modSp mod">
        <pc:chgData name="Catherine Hiltunen" userId="5f9deb4f-e1c2-4456-8299-960ef354ffc7" providerId="ADAL" clId="{86FFD42C-63CD-4546-B75F-C7ADCE81D8FC}" dt="2024-08-19T13:32:22.556" v="174" actId="207"/>
        <pc:sldMkLst>
          <pc:docMk/>
          <pc:sldMk cId="0" sldId="259"/>
        </pc:sldMkLst>
        <pc:spChg chg="mod">
          <ac:chgData name="Catherine Hiltunen" userId="5f9deb4f-e1c2-4456-8299-960ef354ffc7" providerId="ADAL" clId="{86FFD42C-63CD-4546-B75F-C7ADCE81D8FC}" dt="2024-08-19T13:32:22.556" v="174" actId="207"/>
          <ac:spMkLst>
            <pc:docMk/>
            <pc:sldMk cId="0" sldId="259"/>
            <ac:spMk id="8" creationId="{58BBEC36-6FDF-4283-4C9D-3DB81ECE238C}"/>
          </ac:spMkLst>
        </pc:spChg>
      </pc:sldChg>
      <pc:sldChg chg="modSp mod">
        <pc:chgData name="Catherine Hiltunen" userId="5f9deb4f-e1c2-4456-8299-960ef354ffc7" providerId="ADAL" clId="{86FFD42C-63CD-4546-B75F-C7ADCE81D8FC}" dt="2024-08-19T13:34:09.057" v="184" actId="1076"/>
        <pc:sldMkLst>
          <pc:docMk/>
          <pc:sldMk cId="2079245491" sldId="261"/>
        </pc:sldMkLst>
        <pc:spChg chg="mod">
          <ac:chgData name="Catherine Hiltunen" userId="5f9deb4f-e1c2-4456-8299-960ef354ffc7" providerId="ADAL" clId="{86FFD42C-63CD-4546-B75F-C7ADCE81D8FC}" dt="2024-08-19T13:34:09.057" v="184" actId="1076"/>
          <ac:spMkLst>
            <pc:docMk/>
            <pc:sldMk cId="2079245491" sldId="261"/>
            <ac:spMk id="10" creationId="{A9E10DD7-1BE4-96FD-5AE5-CE20760CD331}"/>
          </ac:spMkLst>
        </pc:spChg>
      </pc:sldChg>
      <pc:sldChg chg="modSp mod">
        <pc:chgData name="Catherine Hiltunen" userId="5f9deb4f-e1c2-4456-8299-960ef354ffc7" providerId="ADAL" clId="{86FFD42C-63CD-4546-B75F-C7ADCE81D8FC}" dt="2024-08-19T13:36:47.125" v="319" actId="1076"/>
        <pc:sldMkLst>
          <pc:docMk/>
          <pc:sldMk cId="194319464" sldId="277"/>
        </pc:sldMkLst>
        <pc:spChg chg="mod">
          <ac:chgData name="Catherine Hiltunen" userId="5f9deb4f-e1c2-4456-8299-960ef354ffc7" providerId="ADAL" clId="{86FFD42C-63CD-4546-B75F-C7ADCE81D8FC}" dt="2024-08-19T13:36:42.433" v="318" actId="255"/>
          <ac:spMkLst>
            <pc:docMk/>
            <pc:sldMk cId="194319464" sldId="277"/>
            <ac:spMk id="9" creationId="{DEF3229A-DB03-1FCA-95DF-C51E65D521A6}"/>
          </ac:spMkLst>
        </pc:spChg>
        <pc:spChg chg="mod">
          <ac:chgData name="Catherine Hiltunen" userId="5f9deb4f-e1c2-4456-8299-960ef354ffc7" providerId="ADAL" clId="{86FFD42C-63CD-4546-B75F-C7ADCE81D8FC}" dt="2024-08-19T13:36:47.125" v="319" actId="1076"/>
          <ac:spMkLst>
            <pc:docMk/>
            <pc:sldMk cId="194319464" sldId="277"/>
            <ac:spMk id="14" creationId="{CD7B673D-4332-3891-B8A6-74EA5ABC1B67}"/>
          </ac:spMkLst>
        </pc:spChg>
        <pc:graphicFrameChg chg="mod modGraphic">
          <ac:chgData name="Catherine Hiltunen" userId="5f9deb4f-e1c2-4456-8299-960ef354ffc7" providerId="ADAL" clId="{86FFD42C-63CD-4546-B75F-C7ADCE81D8FC}" dt="2024-08-19T13:36:04.002" v="313" actId="1076"/>
          <ac:graphicFrameMkLst>
            <pc:docMk/>
            <pc:sldMk cId="194319464" sldId="277"/>
            <ac:graphicFrameMk id="8" creationId="{F8C82929-3625-0C7C-ECAB-2CB3DDE3D56D}"/>
          </ac:graphicFrameMkLst>
        </pc:graphicFrameChg>
      </pc:sldChg>
    </pc:docChg>
  </pc:docChgLst>
  <pc:docChgLst>
    <pc:chgData name="Catherine Hiltunen" userId="5f9deb4f-e1c2-4456-8299-960ef354ffc7" providerId="ADAL" clId="{14A43E24-325F-4E07-9DBE-526E730FB080}"/>
    <pc:docChg chg="modNotesMaster">
      <pc:chgData name="Catherine Hiltunen" userId="5f9deb4f-e1c2-4456-8299-960ef354ffc7" providerId="ADAL" clId="{14A43E24-325F-4E07-9DBE-526E730FB080}" dt="2024-09-23T19:46:15.09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367654" cy="640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818" y="0"/>
            <a:ext cx="3367654" cy="640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2E02A-5E92-4313-884F-C511E563CAE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1600200"/>
            <a:ext cx="7112000" cy="431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6855" y="6160247"/>
            <a:ext cx="6218691" cy="50411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2160999"/>
            <a:ext cx="3367654" cy="640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818" y="12160999"/>
            <a:ext cx="3367654" cy="640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480A1-9FDD-41DD-9EDD-72BA82DC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2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7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5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4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1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2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480A1-9FDD-41DD-9EDD-72BA82DC32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ldoe.org/edcert/public.as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sceolaschools.net/specialprograms" TargetMode="External"/><Relationship Id="rId5" Type="http://schemas.openxmlformats.org/officeDocument/2006/relationships/hyperlink" Target="mailto:Catherine.Hiltunen@osceolaschools.net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hyperlink" Target="https://www.floridacims.org/districts/osceol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border with a white background&#10;&#10;Description automatically generated">
            <a:extLst>
              <a:ext uri="{FF2B5EF4-FFF2-40B4-BE49-F238E27FC236}">
                <a16:creationId xmlns:a16="http://schemas.microsoft.com/office/drawing/2014/main" id="{E88AE1E1-5C7D-1FED-0D3F-EAC6B548F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7"/>
          <a:stretch/>
        </p:blipFill>
        <p:spPr>
          <a:xfrm>
            <a:off x="1" y="0"/>
            <a:ext cx="213359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39" y="6324600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2D8AD-F0A9-96B2-7910-38B5880F6DBB}"/>
              </a:ext>
            </a:extLst>
          </p:cNvPr>
          <p:cNvSpPr/>
          <p:nvPr/>
        </p:nvSpPr>
        <p:spPr>
          <a:xfrm>
            <a:off x="4267200" y="3864455"/>
            <a:ext cx="554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S" sz="2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Somos una escuela </a:t>
            </a:r>
            <a:r>
              <a:rPr lang="es-E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5A495-3F08-BC38-0325-C735A44D55E0}"/>
              </a:ext>
            </a:extLst>
          </p:cNvPr>
          <p:cNvSpPr/>
          <p:nvPr/>
        </p:nvSpPr>
        <p:spPr>
          <a:xfrm>
            <a:off x="2514601" y="609600"/>
            <a:ext cx="93445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/>
              <a:t>2024-2025</a:t>
            </a:r>
            <a:r>
              <a:rPr lang="en-US" sz="4800" dirty="0"/>
              <a:t>​</a:t>
            </a:r>
          </a:p>
          <a:p>
            <a:pPr algn="ctr"/>
            <a:r>
              <a:rPr lang="es-PR" sz="4800" b="1" dirty="0"/>
              <a:t>Reunión Anual del Programa Título I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04603-DBEB-9F86-9138-F89E96962B43}"/>
              </a:ext>
            </a:extLst>
          </p:cNvPr>
          <p:cNvSpPr/>
          <p:nvPr/>
        </p:nvSpPr>
        <p:spPr>
          <a:xfrm>
            <a:off x="3505200" y="2514600"/>
            <a:ext cx="67333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Mill Creek Elementary School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75B4F525-7B7C-7254-013F-6C23F7037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5715000"/>
            <a:ext cx="12768549" cy="2057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302968-93B9-111E-69F7-4EA089612DDA}"/>
              </a:ext>
            </a:extLst>
          </p:cNvPr>
          <p:cNvSpPr/>
          <p:nvPr/>
        </p:nvSpPr>
        <p:spPr>
          <a:xfrm>
            <a:off x="1697974" y="1989699"/>
            <a:ext cx="9372600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 Para utilizar los fondos del Programa de Participación de Padres de Título I,  las escuelas deben cumplir con los siguientes criterios: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1. Educar a los padres sobre Título I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2. Asegurar que los fondos estén alineados con el aprovechamiento 	académico (lenguaje, matemática o ciencia)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3. Tener interacción educativa entre el padre y el estudiante 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Por favor proporcione sugerencias en cómo utilizar los fondos del Programa de  Participación de Padres y Familia de Título I en nuestra escuela.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8B0E1-BE46-065A-1272-BBDF368562A6}"/>
              </a:ext>
            </a:extLst>
          </p:cNvPr>
          <p:cNvSpPr/>
          <p:nvPr/>
        </p:nvSpPr>
        <p:spPr>
          <a:xfrm>
            <a:off x="685800" y="569581"/>
            <a:ext cx="991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Información sobre el gasto de los Fondos del Programa de Participación de Padres de Título I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FDBD9-733F-CF57-13EA-B023D0A9A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2" b="980"/>
          <a:stretch/>
        </p:blipFill>
        <p:spPr>
          <a:xfrm>
            <a:off x="31215" y="0"/>
            <a:ext cx="2102386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89554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FD0EA-CEB7-D220-0D06-2B04B1EC0972}"/>
              </a:ext>
            </a:extLst>
          </p:cNvPr>
          <p:cNvSpPr/>
          <p:nvPr/>
        </p:nvSpPr>
        <p:spPr>
          <a:xfrm>
            <a:off x="2510928" y="2362200"/>
            <a:ext cx="9046667" cy="4127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R" sz="2200" dirty="0">
                <a:solidFill>
                  <a:schemeClr val="accent1">
                    <a:lumMod val="50000"/>
                  </a:schemeClr>
                </a:solidFill>
              </a:rPr>
              <a:t>Requisitos de evaluación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Conducir anualmente con los padres de Título I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Encuesta para padres (Requisito)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Grupos de enfoque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Comités de asesoramiento para padres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Analizar el contenido y efectividad del plan actual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Identificar barreras para la participación de los padres</a:t>
            </a:r>
          </a:p>
          <a:p>
            <a:pPr marL="53721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La información/ideas pueden incluir…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Procesos y cronología  	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Cómo ayuda la evaluación a crear el plan del próximo año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9DC44-ADE9-C632-D84D-155DEA5F5EE1}"/>
              </a:ext>
            </a:extLst>
          </p:cNvPr>
          <p:cNvSpPr/>
          <p:nvPr/>
        </p:nvSpPr>
        <p:spPr>
          <a:xfrm>
            <a:off x="2584940" y="533400"/>
            <a:ext cx="88986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8D5824-E1FB-FBE5-7FD4-8D7DD1AD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534" y="2206375"/>
            <a:ext cx="3057066" cy="403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53E5A4-50B2-611B-9FBA-78BE973F5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2023"/>
            <a:ext cx="12801600" cy="1593157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" y="6400800"/>
            <a:ext cx="1144766" cy="1144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477C83-6345-8090-1AB2-628C6397BD4E}"/>
              </a:ext>
            </a:extLst>
          </p:cNvPr>
          <p:cNvSpPr/>
          <p:nvPr/>
        </p:nvSpPr>
        <p:spPr>
          <a:xfrm>
            <a:off x="2468366" y="381185"/>
            <a:ext cx="684394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Qué es el </a:t>
            </a:r>
            <a:r>
              <a:rPr lang="es-HN" sz="4400" b="1" i="1" dirty="0">
                <a:solidFill>
                  <a:schemeClr val="accent1">
                    <a:lumMod val="50000"/>
                  </a:schemeClr>
                </a:solidFill>
              </a:rPr>
              <a:t>Acuerdo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entre Padre-Escuela?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6AA5-5085-34E2-C233-86676E997329}"/>
              </a:ext>
            </a:extLst>
          </p:cNvPr>
          <p:cNvSpPr/>
          <p:nvPr/>
        </p:nvSpPr>
        <p:spPr>
          <a:xfrm>
            <a:off x="838200" y="2177915"/>
            <a:ext cx="8763000" cy="31602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El 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, es un compromiso de la escuela, el padre y el estudiante de compartir la responsabilidad para aumentar el logro académico.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entre Padre-Escuela.</a:t>
            </a:r>
          </a:p>
        </p:txBody>
      </p:sp>
    </p:spTree>
    <p:extLst>
      <p:ext uri="{BB962C8B-B14F-4D97-AF65-F5344CB8AC3E}">
        <p14:creationId xmlns:p14="http://schemas.microsoft.com/office/powerpoint/2010/main" val="33386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F9EBD-B9E4-4CA6-E841-C91E8251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024" y="0"/>
            <a:ext cx="3084576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29400"/>
            <a:ext cx="99060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A1F38B-2FEC-EA68-BFDE-1DBE0D49CD0B}"/>
              </a:ext>
            </a:extLst>
          </p:cNvPr>
          <p:cNvSpPr/>
          <p:nvPr/>
        </p:nvSpPr>
        <p:spPr>
          <a:xfrm>
            <a:off x="2014728" y="533400"/>
            <a:ext cx="683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What are the Standards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my child is expected to achieve?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AEF65-3A43-AEF0-4999-B624D612D846}"/>
              </a:ext>
            </a:extLst>
          </p:cNvPr>
          <p:cNvSpPr/>
          <p:nvPr/>
        </p:nvSpPr>
        <p:spPr>
          <a:xfrm>
            <a:off x="647700" y="1828800"/>
            <a:ext cx="9942001" cy="4723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estado de Florida adoptó los Estándares de Matemáticas de Florida (MAFS, por sus siglas en inglés) y los estándares de Artes del Lenguaje K-12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concidos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en inglés como “B.E.S.T. Estándares.”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MAFS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y “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B.E.S.T.”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proveen unos estándares educativos claros, mientras les permiten a los distritos y escuelas locales la flexibilidad que se necesita para impartir una instrucción de calidad en el salón de clases.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estándares, los cuales no deben ser confundidos con el programa de estudios o la instrucción, están diseñados para asegurar que todos los estudiantes, sin importar la demografía, se gradúen de escuela superior preparados para entrar a la universidad o la fuerza laboral.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 están internacionalmente comparados y proveen a nuestros estudiantes una ventaja en el mercado global de empleos, asegurando su dominio del conocimiento y las destrezas que necesitan para desempeñarse en las ocupaciones de altas destrezas y  altos salarios de hoy.</a:t>
            </a:r>
          </a:p>
        </p:txBody>
      </p:sp>
    </p:spTree>
    <p:extLst>
      <p:ext uri="{BB962C8B-B14F-4D97-AF65-F5344CB8AC3E}">
        <p14:creationId xmlns:p14="http://schemas.microsoft.com/office/powerpoint/2010/main" val="283306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7D5A7F98-6EA5-E7D8-0552-342E5AB10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9804" r="62499"/>
          <a:stretch/>
        </p:blipFill>
        <p:spPr>
          <a:xfrm>
            <a:off x="6427" y="4572000"/>
            <a:ext cx="3041573" cy="3200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1722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667000" y="514905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807774-5A23-5956-3624-0F929FAF5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91794"/>
              </p:ext>
            </p:extLst>
          </p:nvPr>
        </p:nvGraphicFramePr>
        <p:xfrm>
          <a:off x="2590800" y="1981200"/>
          <a:ext cx="8005665" cy="2837318"/>
        </p:xfrm>
        <a:graphic>
          <a:graphicData uri="http://schemas.openxmlformats.org/drawingml/2006/table">
            <a:tbl>
              <a:tblPr/>
              <a:tblGrid>
                <a:gridCol w="1191619">
                  <a:extLst>
                    <a:ext uri="{9D8B030D-6E8A-4147-A177-3AD203B41FA5}">
                      <a16:colId xmlns:a16="http://schemas.microsoft.com/office/drawing/2014/main" val="1943863836"/>
                    </a:ext>
                  </a:extLst>
                </a:gridCol>
                <a:gridCol w="2148271">
                  <a:extLst>
                    <a:ext uri="{9D8B030D-6E8A-4147-A177-3AD203B41FA5}">
                      <a16:colId xmlns:a16="http://schemas.microsoft.com/office/drawing/2014/main" val="1230649819"/>
                    </a:ext>
                  </a:extLst>
                </a:gridCol>
                <a:gridCol w="4665775">
                  <a:extLst>
                    <a:ext uri="{9D8B030D-6E8A-4147-A177-3AD203B41FA5}">
                      <a16:colId xmlns:a16="http://schemas.microsoft.com/office/drawing/2014/main" val="1407170189"/>
                    </a:ext>
                  </a:extLst>
                </a:gridCol>
              </a:tblGrid>
              <a:tr h="284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TEXTBOOK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7397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6032"/>
                  </a:ext>
                </a:extLst>
              </a:tr>
              <a:tr h="560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(K-5) Florida Benchmark Advance 2022 FL Edition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(6-12)  Florida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StudySync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/ 1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64504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8285"/>
                  </a:ext>
                </a:extLst>
              </a:tr>
              <a:tr h="277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McGraw Hill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 Reveal Math 2023 / 1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67193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10899"/>
                  </a:ext>
                </a:extLst>
              </a:tr>
              <a:tr h="315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 Alive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36306"/>
                  </a:ext>
                </a:extLst>
              </a:tr>
              <a:tr h="7515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00194"/>
                  </a:ext>
                </a:extLst>
              </a:tr>
              <a:tr h="291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Pearson /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Savvas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Elevate Science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4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28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8D13EF9A-46F2-71C0-E68C-E333EDB51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5715000"/>
            <a:ext cx="12768549" cy="2057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855049" y="518726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45E2A1-0161-563C-5C50-A95EA614B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65302"/>
              </p:ext>
            </p:extLst>
          </p:nvPr>
        </p:nvGraphicFramePr>
        <p:xfrm>
          <a:off x="1062633" y="1528817"/>
          <a:ext cx="10066733" cy="3246383"/>
        </p:xfrm>
        <a:graphic>
          <a:graphicData uri="http://schemas.openxmlformats.org/drawingml/2006/table">
            <a:tbl>
              <a:tblPr firstRow="1" firstCol="1" bandRow="1"/>
              <a:tblGrid>
                <a:gridCol w="2286899">
                  <a:extLst>
                    <a:ext uri="{9D8B030D-6E8A-4147-A177-3AD203B41FA5}">
                      <a16:colId xmlns:a16="http://schemas.microsoft.com/office/drawing/2014/main" val="3756920893"/>
                    </a:ext>
                  </a:extLst>
                </a:gridCol>
                <a:gridCol w="2096830">
                  <a:extLst>
                    <a:ext uri="{9D8B030D-6E8A-4147-A177-3AD203B41FA5}">
                      <a16:colId xmlns:a16="http://schemas.microsoft.com/office/drawing/2014/main" val="1715533324"/>
                    </a:ext>
                  </a:extLst>
                </a:gridCol>
                <a:gridCol w="5683004">
                  <a:extLst>
                    <a:ext uri="{9D8B030D-6E8A-4147-A177-3AD203B41FA5}">
                      <a16:colId xmlns:a16="http://schemas.microsoft.com/office/drawing/2014/main" val="1632929083"/>
                    </a:ext>
                  </a:extLst>
                </a:gridCol>
              </a:tblGrid>
              <a:tr h="245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Subject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Publisher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61973"/>
                  </a:ext>
                </a:extLst>
              </a:tr>
              <a:tr h="385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and Language Arts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McGraw-Hill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</a:t>
                      </a:r>
                      <a:r>
                        <a:rPr lang="en-US" sz="1400" b="0" u="none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StudySync</a:t>
                      </a:r>
                      <a:endParaRPr lang="en-US" sz="14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99195"/>
                  </a:ext>
                </a:extLst>
              </a:tr>
              <a:tr h="22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6-8 Mathematics  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McGraw 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Florida Reveal Math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48581"/>
                  </a:ext>
                </a:extLst>
              </a:tr>
              <a:tr h="22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Algebra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Honors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McGraw Hill</a:t>
                      </a:r>
                      <a:endParaRPr lang="en-US" sz="1400" b="0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Reveal Math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89307"/>
                  </a:ext>
                </a:extLst>
              </a:tr>
              <a:tr h="272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Geometry Honors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McGraw Hill</a:t>
                      </a:r>
                      <a:endParaRPr kumimoji="0" lang="en-US" sz="14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Reveal Math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94053"/>
                  </a:ext>
                </a:extLst>
              </a:tr>
              <a:tr h="813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Discovery Education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Discovery Education Science Tech-book (Digital)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 [6-Earth-Space Science, 7-Physical Science (or PS Honors),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8-Life Science (or HS Biology, McGraw Hill)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70723"/>
                  </a:ext>
                </a:extLst>
              </a:tr>
              <a:tr h="513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Biology Honors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(HS Credit)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McGraw-Hill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Biology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10522"/>
                  </a:ext>
                </a:extLst>
              </a:tr>
              <a:tr h="535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 Studies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TCI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World History Alive!  The Ancient World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2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00989-350B-3C7E-5990-1D4DC6CE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81200"/>
            <a:ext cx="7848600" cy="3423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3352800" y="762000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D4154-BC12-4D33-E4CF-BBB65F044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" y="0"/>
            <a:ext cx="17443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707E5-0B82-4AAB-C93C-C8FA142E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12801600" cy="133818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650790"/>
            <a:ext cx="990600" cy="99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743200" y="228600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189D16-F549-CF01-FC6D-9EED518AC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84957"/>
              </p:ext>
            </p:extLst>
          </p:nvPr>
        </p:nvGraphicFramePr>
        <p:xfrm>
          <a:off x="1801429" y="1094081"/>
          <a:ext cx="8637972" cy="5349868"/>
        </p:xfrm>
        <a:graphic>
          <a:graphicData uri="http://schemas.openxmlformats.org/drawingml/2006/table">
            <a:tbl>
              <a:tblPr firstRow="1" firstCol="1" bandRow="1"/>
              <a:tblGrid>
                <a:gridCol w="2044427">
                  <a:extLst>
                    <a:ext uri="{9D8B030D-6E8A-4147-A177-3AD203B41FA5}">
                      <a16:colId xmlns:a16="http://schemas.microsoft.com/office/drawing/2014/main" val="2937845670"/>
                    </a:ext>
                  </a:extLst>
                </a:gridCol>
                <a:gridCol w="2729471">
                  <a:extLst>
                    <a:ext uri="{9D8B030D-6E8A-4147-A177-3AD203B41FA5}">
                      <a16:colId xmlns:a16="http://schemas.microsoft.com/office/drawing/2014/main" val="3253583864"/>
                    </a:ext>
                  </a:extLst>
                </a:gridCol>
                <a:gridCol w="3864074">
                  <a:extLst>
                    <a:ext uri="{9D8B030D-6E8A-4147-A177-3AD203B41FA5}">
                      <a16:colId xmlns:a16="http://schemas.microsoft.com/office/drawing/2014/main" val="3393816014"/>
                    </a:ext>
                  </a:extLst>
                </a:gridCol>
              </a:tblGrid>
              <a:tr h="105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SUBJECT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PUBLISHER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TEXTBOOK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17578"/>
                  </a:ext>
                </a:extLst>
              </a:tr>
              <a:tr h="228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Pre-Calculus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National Geographic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Learning/ Cengage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Pre-Calculus With Limits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57731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AP Calculus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Bedford, Freeman, and Worth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Calculus for the AP Course</a:t>
                      </a:r>
                      <a:endParaRPr lang="en-US" sz="1200" b="0" kern="1200" baseline="0" dirty="0">
                        <a:effectLst/>
                        <a:latin typeface="+mn-lt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38162"/>
                  </a:ext>
                </a:extLst>
              </a:tr>
              <a:tr h="300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AP Statistic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</a:rPr>
                        <a:t>Bedford, Freeman, and Worth</a:t>
                      </a:r>
                      <a:endParaRPr lang="en-US" b="0" dirty="0"/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effectLst/>
                        </a:rPr>
                        <a:t>The Updated Practice of Statistics</a:t>
                      </a:r>
                      <a:endParaRPr lang="en-US" b="0" dirty="0"/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18217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English</a:t>
                      </a:r>
                      <a:r>
                        <a:rPr lang="en-US" sz="1200" b="0" kern="1200" baseline="0" dirty="0">
                          <a:effectLst/>
                          <a:latin typeface="+mn-lt"/>
                        </a:rPr>
                        <a:t> I-IV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 Hill Education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StudySync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63032"/>
                  </a:ext>
                </a:extLst>
              </a:tr>
              <a:tr h="36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World and U.S. History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TCI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History Alive!</a:t>
                      </a:r>
                    </a:p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World Connections</a:t>
                      </a:r>
                    </a:p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Pursuing American Ideals</a:t>
                      </a: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76877"/>
                  </a:ext>
                </a:extLst>
              </a:tr>
              <a:tr h="443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Economics and US Government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TCI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err="1">
                          <a:effectLst/>
                          <a:latin typeface="+mn-lt"/>
                        </a:rPr>
                        <a:t>EconAlive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!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02298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Biology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I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50408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Biology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I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24798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AP Biology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Pearson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Campbell Biology, 11</a:t>
                      </a:r>
                      <a:r>
                        <a:rPr lang="en-US" sz="1200" b="0" baseline="300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2018 AP Edition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8007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42583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69883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AP Chemistry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Pearson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Central Science, AP Edition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98357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Environmental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Science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Holt McDougal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My.HRW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 – Holt McDougal Online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137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AP Environmental Science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Holt McDougal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My.HRW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 – Holt McDougal Online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77665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Physics/ Physics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40959"/>
                  </a:ext>
                </a:extLst>
              </a:tr>
              <a:tr h="397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Anatomy &amp; Physiology/Honors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77685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Marine Science/Honors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Connect ED/McGraw Hill and GHOF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Connect ED/McGraw Hill and GHOF Marine Science 101 (OFE)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1707"/>
                  </a:ext>
                </a:extLst>
              </a:tr>
              <a:tr h="1961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Astronomy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87011"/>
                  </a:ext>
                </a:extLst>
              </a:tr>
              <a:tr h="1961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Forensic Science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8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22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F4E3C-CED7-A65F-1767-AC2E8002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12" y="0"/>
            <a:ext cx="312115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53200"/>
            <a:ext cx="1096361" cy="1096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D047D-7819-95BF-C5D9-109CC1583E1C}"/>
              </a:ext>
            </a:extLst>
          </p:cNvPr>
          <p:cNvSpPr/>
          <p:nvPr/>
        </p:nvSpPr>
        <p:spPr>
          <a:xfrm>
            <a:off x="533400" y="863427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¿Cómo están evaluando el logro </a:t>
            </a:r>
          </a:p>
          <a:p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académico de mi hijo?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E52CF-506E-E763-76B8-DEC31156281D}"/>
              </a:ext>
            </a:extLst>
          </p:cNvPr>
          <p:cNvSpPr/>
          <p:nvPr/>
        </p:nvSpPr>
        <p:spPr>
          <a:xfrm>
            <a:off x="2438400" y="2209800"/>
            <a:ext cx="7766933" cy="2950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ubicación de entrada/salida del Programa </a:t>
            </a:r>
            <a:r>
              <a:rPr lang="es-PR" i="1" dirty="0">
                <a:solidFill>
                  <a:srgbClr val="1F3864"/>
                </a:solidFill>
              </a:rPr>
              <a:t>ESOL </a:t>
            </a:r>
            <a:endParaRPr lang="es-PR" i="1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FL </a:t>
            </a:r>
            <a:r>
              <a:rPr lang="es-PR" i="1" dirty="0">
                <a:solidFill>
                  <a:srgbClr val="1F3864"/>
                </a:solidFill>
              </a:rPr>
              <a:t>Kindergarten </a:t>
            </a:r>
            <a:r>
              <a:rPr lang="es-PR" i="1" dirty="0" err="1">
                <a:solidFill>
                  <a:srgbClr val="1F3864"/>
                </a:solidFill>
              </a:rPr>
              <a:t>Readiness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Screener</a:t>
            </a:r>
            <a:r>
              <a:rPr lang="es-PR" i="1" dirty="0">
                <a:solidFill>
                  <a:srgbClr val="1F3864"/>
                </a:solidFill>
              </a:rPr>
              <a:t> (FLKRS) Elementary</a:t>
            </a:r>
            <a:r>
              <a:rPr lang="es-PR" dirty="0">
                <a:solidFill>
                  <a:srgbClr val="1F3864"/>
                </a:solidFill>
              </a:rPr>
              <a:t> </a:t>
            </a:r>
            <a:endParaRPr lang="es-PR" dirty="0">
              <a:solidFill>
                <a:srgbClr val="1F3864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 Supervisión del Progreso en la Lectura (K-10mo grado) 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 Supervisión del Progreso en la Lectura (K-8vo grado)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u="sng" dirty="0">
                <a:solidFill>
                  <a:srgbClr val="1F3864"/>
                </a:solidFill>
              </a:rPr>
              <a:t>Evaluación de Lectura</a:t>
            </a:r>
            <a:r>
              <a:rPr lang="es-PR" dirty="0">
                <a:solidFill>
                  <a:srgbClr val="1F3864"/>
                </a:solidFill>
              </a:rPr>
              <a:t>: </a:t>
            </a:r>
            <a:r>
              <a:rPr lang="en-US" dirty="0">
                <a:solidFill>
                  <a:srgbClr val="1F3864"/>
                </a:solidFill>
              </a:rPr>
              <a:t> NSGRA K-5to, NWEA </a:t>
            </a:r>
            <a:r>
              <a:rPr lang="en-US" dirty="0" err="1">
                <a:solidFill>
                  <a:srgbClr val="1F3864"/>
                </a:solidFill>
              </a:rPr>
              <a:t>Destreza</a:t>
            </a:r>
            <a:r>
              <a:rPr lang="en-US" dirty="0">
                <a:solidFill>
                  <a:srgbClr val="1F3864"/>
                </a:solidFill>
              </a:rPr>
              <a:t> Oral K-5to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 err="1">
                <a:solidFill>
                  <a:srgbClr val="1F3864"/>
                </a:solidFill>
              </a:rPr>
              <a:t>Evaluación</a:t>
            </a:r>
            <a:r>
              <a:rPr lang="en-US" u="sng" dirty="0">
                <a:solidFill>
                  <a:srgbClr val="1F3864"/>
                </a:solidFill>
              </a:rPr>
              <a:t> de </a:t>
            </a:r>
            <a:r>
              <a:rPr lang="en-US" u="sng" dirty="0" err="1">
                <a:solidFill>
                  <a:srgbClr val="1F3864"/>
                </a:solidFill>
              </a:rPr>
              <a:t>Matemáticas</a:t>
            </a:r>
            <a:r>
              <a:rPr lang="en-US" dirty="0">
                <a:solidFill>
                  <a:srgbClr val="1F3864"/>
                </a:solidFill>
              </a:rPr>
              <a:t>:  Redbird – K-5to, ALEKS – 6to - 12vo, 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BEST/NGSSS Examines Final de 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Curso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  (Algebra,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Geometría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Biología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U.S. Historia y Civica) Florida Statewide Science Assessment (5to y 8vo) 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F479-F000-3138-B339-646182D9D0BE}"/>
              </a:ext>
            </a:extLst>
          </p:cNvPr>
          <p:cNvSpPr/>
          <p:nvPr/>
        </p:nvSpPr>
        <p:spPr>
          <a:xfrm>
            <a:off x="2438400" y="4748612"/>
            <a:ext cx="7730880" cy="2064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fin de curso para todas las clases (9no – 12vo grado) 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Evaluaciones de los Estándares de Florida (</a:t>
            </a:r>
            <a:r>
              <a:rPr lang="es-PR" i="1" dirty="0">
                <a:solidFill>
                  <a:srgbClr val="1F3864"/>
                </a:solidFill>
              </a:rPr>
              <a:t>Florida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Assessments</a:t>
            </a:r>
            <a:r>
              <a:rPr lang="es-PR" dirty="0">
                <a:solidFill>
                  <a:srgbClr val="1F3864"/>
                </a:solidFill>
              </a:rPr>
              <a:t>) (3er a 10mo grado)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Stanford </a:t>
            </a:r>
            <a:r>
              <a:rPr lang="es-PR" i="1" dirty="0" err="1">
                <a:solidFill>
                  <a:srgbClr val="1F3864"/>
                </a:solidFill>
              </a:rPr>
              <a:t>Achievement</a:t>
            </a:r>
            <a:r>
              <a:rPr lang="es-PR" i="1" dirty="0">
                <a:solidFill>
                  <a:srgbClr val="1F3864"/>
                </a:solidFill>
              </a:rPr>
              <a:t> Test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SAT</a:t>
            </a:r>
            <a:r>
              <a:rPr lang="es-PR" dirty="0">
                <a:solidFill>
                  <a:srgbClr val="1F3864"/>
                </a:solidFill>
              </a:rPr>
              <a:t>10) 3er grado solamente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Next </a:t>
            </a:r>
            <a:r>
              <a:rPr lang="es-PR" i="1" dirty="0" err="1">
                <a:solidFill>
                  <a:srgbClr val="1F3864"/>
                </a:solidFill>
              </a:rPr>
              <a:t>Generation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Sunshine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State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NGSSS</a:t>
            </a:r>
            <a:r>
              <a:rPr lang="es-PR" dirty="0">
                <a:solidFill>
                  <a:srgbClr val="1F3864"/>
                </a:solidFill>
              </a:rPr>
              <a:t>) </a:t>
            </a:r>
            <a:r>
              <a:rPr lang="es-PR" i="1" dirty="0">
                <a:solidFill>
                  <a:srgbClr val="1F3864"/>
                </a:solidFill>
              </a:rPr>
              <a:t>FCAT </a:t>
            </a:r>
            <a:r>
              <a:rPr lang="es-PR" dirty="0">
                <a:solidFill>
                  <a:srgbClr val="1F3864"/>
                </a:solidFill>
              </a:rPr>
              <a:t>2.0 </a:t>
            </a:r>
            <a:br>
              <a:rPr lang="es-PR" dirty="0">
                <a:solidFill>
                  <a:srgbClr val="1F3864"/>
                </a:solidFill>
              </a:rPr>
            </a:br>
            <a:r>
              <a:rPr lang="es-PR" i="1" dirty="0" err="1">
                <a:solidFill>
                  <a:srgbClr val="1F3864"/>
                </a:solidFill>
              </a:rPr>
              <a:t>Science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</a:t>
            </a:r>
            <a:r>
              <a:rPr lang="es-PR" i="1" dirty="0">
                <a:solidFill>
                  <a:srgbClr val="1F3864"/>
                </a:solidFill>
              </a:rPr>
              <a:t>:  </a:t>
            </a:r>
            <a:r>
              <a:rPr lang="es-PR" dirty="0">
                <a:solidFill>
                  <a:srgbClr val="1F3864"/>
                </a:solidFill>
              </a:rPr>
              <a:t>5 </a:t>
            </a:r>
            <a:r>
              <a:rPr lang="es-PR" dirty="0" err="1">
                <a:solidFill>
                  <a:srgbClr val="1F3864"/>
                </a:solidFill>
              </a:rPr>
              <a:t>to</a:t>
            </a:r>
            <a:r>
              <a:rPr lang="es-PR" dirty="0">
                <a:solidFill>
                  <a:srgbClr val="1F3864"/>
                </a:solidFill>
              </a:rPr>
              <a:t> y 8 </a:t>
            </a:r>
            <a:r>
              <a:rPr lang="es-PR" dirty="0" err="1">
                <a:solidFill>
                  <a:srgbClr val="1F3864"/>
                </a:solidFill>
              </a:rPr>
              <a:t>vo</a:t>
            </a:r>
            <a:r>
              <a:rPr lang="es-PR" dirty="0">
                <a:solidFill>
                  <a:srgbClr val="1F3864"/>
                </a:solidFill>
              </a:rPr>
              <a:t> grado</a:t>
            </a:r>
          </a:p>
        </p:txBody>
      </p:sp>
    </p:spTree>
    <p:extLst>
      <p:ext uri="{BB962C8B-B14F-4D97-AF65-F5344CB8AC3E}">
        <p14:creationId xmlns:p14="http://schemas.microsoft.com/office/powerpoint/2010/main" val="357941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5CC95BF-7A10-B6AF-BFA2-6E005E3E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61718" r="62499"/>
          <a:stretch/>
        </p:blipFill>
        <p:spPr>
          <a:xfrm>
            <a:off x="6427" y="4724400"/>
            <a:ext cx="3041573" cy="30480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0960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2D2FC-CA39-AA75-C47E-018ABB8B77EB}"/>
              </a:ext>
            </a:extLst>
          </p:cNvPr>
          <p:cNvSpPr/>
          <p:nvPr/>
        </p:nvSpPr>
        <p:spPr>
          <a:xfrm>
            <a:off x="1066800" y="6858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¿Cómo puedo solicitar las cualificaciones </a:t>
            </a:r>
          </a:p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del maestro de mi hijo?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815DF-C957-C40F-0364-BBBA7B9B93FC}"/>
              </a:ext>
            </a:extLst>
          </p:cNvPr>
          <p:cNvSpPr/>
          <p:nvPr/>
        </p:nvSpPr>
        <p:spPr>
          <a:xfrm>
            <a:off x="1752600" y="2286000"/>
            <a:ext cx="10443981" cy="30617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Como padres de Título I, ustedes tienen el derecho de solicitar las cualificaciones del maestro de su hijo.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folleto de Información de Título I explica sus derechos.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Para solicitar las cualificaciones usted puede: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Solicitar por escrito al director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Buscar la información en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http://www.fldoe.org/edcert/public.asp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Requisitos de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ESSA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– notificación de cuatro semanas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Actualmente, nuestra escuela cuenta con </a:t>
            </a:r>
            <a:r>
              <a:rPr lang="en-US" b="1" dirty="0"/>
              <a:t>100%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 maestros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certificados por el estado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15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maestros que están enseñando fuera de su área de especialización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información se envía al hogar dos veces al año</a:t>
            </a:r>
          </a:p>
        </p:txBody>
      </p:sp>
    </p:spTree>
    <p:extLst>
      <p:ext uri="{BB962C8B-B14F-4D97-AF65-F5344CB8AC3E}">
        <p14:creationId xmlns:p14="http://schemas.microsoft.com/office/powerpoint/2010/main" val="390581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rectangle&#10;&#10;Description automatically generated">
            <a:extLst>
              <a:ext uri="{FF2B5EF4-FFF2-40B4-BE49-F238E27FC236}">
                <a16:creationId xmlns:a16="http://schemas.microsoft.com/office/drawing/2014/main" id="{1470C316-AA82-2D21-B62F-E69C092A0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75531" r="2422" b="940"/>
          <a:stretch/>
        </p:blipFill>
        <p:spPr>
          <a:xfrm>
            <a:off x="0" y="5943600"/>
            <a:ext cx="12801600" cy="18288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24600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7B6721-2824-F34C-2BB5-6F8C01CE7842}"/>
              </a:ext>
            </a:extLst>
          </p:cNvPr>
          <p:cNvSpPr/>
          <p:nvPr/>
        </p:nvSpPr>
        <p:spPr>
          <a:xfrm>
            <a:off x="2667000" y="641122"/>
            <a:ext cx="72974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Qué es el Programa de Título I?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563C8-1018-4599-DE7D-0A2E1A20300B}"/>
              </a:ext>
            </a:extLst>
          </p:cNvPr>
          <p:cNvSpPr/>
          <p:nvPr/>
        </p:nvSpPr>
        <p:spPr>
          <a:xfrm>
            <a:off x="2514600" y="2213691"/>
            <a:ext cx="845636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Título I, es el programa de ayuda federal más grande para las escuelas de nuestra nación.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meta del Programa Título I es ofrecer una educación de alta calidad para cada niño.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son entregados a la Agencia Local de Educación 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por sus siglas en inglés), la cual es el Distrito, para ser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distribuídos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las escuelas.</a:t>
            </a:r>
          </a:p>
          <a:p>
            <a:pPr lvl="0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accent1"/>
                </a:solidFill>
              </a:rPr>
              <a:t>Mill Creek Elementary School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es una escuela Título I, porque más del 70% de los estudiantes cumplen con los criterios del nivel de pobreza.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3A5387DE-CE19-4431-D325-549A4FEF1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6010058"/>
            <a:ext cx="12768549" cy="1762342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2" y="6750202"/>
            <a:ext cx="907315" cy="907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4C6BB3-0E0F-D7B6-18B0-DDDB15E279BA}"/>
              </a:ext>
            </a:extLst>
          </p:cNvPr>
          <p:cNvSpPr/>
          <p:nvPr/>
        </p:nvSpPr>
        <p:spPr>
          <a:xfrm>
            <a:off x="381000" y="568540"/>
            <a:ext cx="95197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Cuáles son mis derechos como padre de Título I?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A2988-49F4-15DD-8C95-ADD9A8CB98FB}"/>
              </a:ext>
            </a:extLst>
          </p:cNvPr>
          <p:cNvSpPr/>
          <p:nvPr/>
        </p:nvSpPr>
        <p:spPr>
          <a:xfrm>
            <a:off x="2133600" y="1507928"/>
            <a:ext cx="9608285" cy="4502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Usted tiene el derecho 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Tener la oportunidad de programar reuniones frecuentes para dar sugerencias y participar, según sea apropiado, en decisiones que se relacionen con la educación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Puede esperar una respuesta a cualquier sugerencia, tan pronto como sea posible.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Si usted no está satisfecho, someta comentarios al Plan de la Escuela, tan pronto como esté disponible a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Infórmese de cómo se gasta este dinero a nivel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y la escuela.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 Título I.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y revisión de los Planes de la Escuela y el Distrito para la Participación de los Padres y las Familias.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Compact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de padre-escuela.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mejoramiento escolar.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Solicite las cualificaciones de los maestros de su hijo.</a:t>
            </a:r>
          </a:p>
        </p:txBody>
      </p:sp>
    </p:spTree>
    <p:extLst>
      <p:ext uri="{BB962C8B-B14F-4D97-AF65-F5344CB8AC3E}">
        <p14:creationId xmlns:p14="http://schemas.microsoft.com/office/powerpoint/2010/main" val="208473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4AEBF-934A-A15A-B980-6D4A2F54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" y="0"/>
            <a:ext cx="2057400" cy="7762301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477000"/>
            <a:ext cx="922770" cy="9227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51EF6A-04B7-327A-9B63-F3614A1A9951}"/>
              </a:ext>
            </a:extLst>
          </p:cNvPr>
          <p:cNvSpPr/>
          <p:nvPr/>
        </p:nvSpPr>
        <p:spPr>
          <a:xfrm>
            <a:off x="2209800" y="762000"/>
            <a:ext cx="674376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Cómo puedo participar?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8EF67-C42D-3D95-03A5-1711E1700AD9}"/>
              </a:ext>
            </a:extLst>
          </p:cNvPr>
          <p:cNvSpPr/>
          <p:nvPr/>
        </p:nvSpPr>
        <p:spPr>
          <a:xfrm>
            <a:off x="2819400" y="1631303"/>
            <a:ext cx="8482153" cy="44996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 la 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SAC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la Organización de Padres y Maestros  (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PTO</a:t>
            </a: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05790" lvl="1" indent="-285750">
              <a:lnSpc>
                <a:spcPct val="120000"/>
              </a:lnSpc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ágina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web de la escuela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20040" lvl="1">
              <a:lnSpc>
                <a:spcPct val="120000"/>
              </a:lnSpc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Distrito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del Distrito 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PAC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Página web del distrito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4B1F5-88FF-33AD-E472-BB64C4E07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7982"/>
            <a:ext cx="12801600" cy="150691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00800"/>
            <a:ext cx="1219200" cy="12192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C82929-3625-0C7C-ECAB-2CB3DDE3D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14051"/>
              </p:ext>
            </p:extLst>
          </p:nvPr>
        </p:nvGraphicFramePr>
        <p:xfrm>
          <a:off x="1219200" y="2082327"/>
          <a:ext cx="10591801" cy="1886108"/>
        </p:xfrm>
        <a:graphic>
          <a:graphicData uri="http://schemas.openxmlformats.org/drawingml/2006/table">
            <a:tbl>
              <a:tblPr firstRow="1" bandRow="1"/>
              <a:tblGrid>
                <a:gridCol w="3130744">
                  <a:extLst>
                    <a:ext uri="{9D8B030D-6E8A-4147-A177-3AD203B41FA5}">
                      <a16:colId xmlns:a16="http://schemas.microsoft.com/office/drawing/2014/main" val="4226239504"/>
                    </a:ext>
                  </a:extLst>
                </a:gridCol>
                <a:gridCol w="3477893">
                  <a:extLst>
                    <a:ext uri="{9D8B030D-6E8A-4147-A177-3AD203B41FA5}">
                      <a16:colId xmlns:a16="http://schemas.microsoft.com/office/drawing/2014/main" val="1597869947"/>
                    </a:ext>
                  </a:extLst>
                </a:gridCol>
                <a:gridCol w="3983164">
                  <a:extLst>
                    <a:ext uri="{9D8B030D-6E8A-4147-A177-3AD203B41FA5}">
                      <a16:colId xmlns:a16="http://schemas.microsoft.com/office/drawing/2014/main" val="351663186"/>
                    </a:ext>
                  </a:extLst>
                </a:gridCol>
              </a:tblGrid>
              <a:tr h="58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Name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E-mail address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3169"/>
                  </a:ext>
                </a:extLst>
              </a:tr>
              <a:tr h="638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Catherine Hiltunen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407.935.3660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Catherine.Hiltunen@osceolaschools.net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704"/>
                  </a:ext>
                </a:extLst>
              </a:tr>
              <a:tr h="666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Kayra</a:t>
                      </a: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Burdette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407.935.3660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Kayra.burdette@osceolaschools.net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03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F3229A-DB03-1FCA-95DF-C51E65D521A6}"/>
              </a:ext>
            </a:extLst>
          </p:cNvPr>
          <p:cNvSpPr txBox="1"/>
          <p:nvPr/>
        </p:nvSpPr>
        <p:spPr>
          <a:xfrm>
            <a:off x="3047999" y="4189158"/>
            <a:ext cx="670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Síguenos en las redes sociales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Twitter: SDOCMillCreek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Facebook: MillCreekElementary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Instagram: sdocmillcreek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8DB401-CBC5-76CB-1729-DEE80245CE70}"/>
              </a:ext>
            </a:extLst>
          </p:cNvPr>
          <p:cNvSpPr/>
          <p:nvPr/>
        </p:nvSpPr>
        <p:spPr>
          <a:xfrm>
            <a:off x="2617940" y="435891"/>
            <a:ext cx="756571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¿Quiénes son mis contactos </a:t>
            </a:r>
          </a:p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de Título I en la escuela?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D7B673D-4332-3891-B8A6-74EA5ABC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023" y="5960738"/>
            <a:ext cx="8196154" cy="3097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obtener más información sobre las escuelas de Título I, visite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6"/>
              </a:rPr>
              <a:t>www.osceolaschools.net/specialprograms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00800"/>
            <a:ext cx="1096361" cy="1096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85E99-BF64-2C3F-3DD9-9578F017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5045">
            <a:off x="4593632" y="4534535"/>
            <a:ext cx="2300863" cy="2123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4ED5F6-970E-0363-CD17-A7E572F4A0A4}"/>
              </a:ext>
            </a:extLst>
          </p:cNvPr>
          <p:cNvSpPr/>
          <p:nvPr/>
        </p:nvSpPr>
        <p:spPr>
          <a:xfrm>
            <a:off x="2667000" y="533400"/>
            <a:ext cx="67488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Estamos aquí para hacer que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COSAS BUENAS 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 sucedan a otras personas. </a:t>
            </a:r>
            <a:endParaRPr lang="es-DO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72A7FA-E892-86FD-39E8-0733111685C3}"/>
              </a:ext>
            </a:extLst>
          </p:cNvPr>
          <p:cNvSpPr/>
          <p:nvPr/>
        </p:nvSpPr>
        <p:spPr>
          <a:xfrm>
            <a:off x="2205154" y="2870697"/>
            <a:ext cx="767249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¿ 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Tienes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Preguntas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 </a:t>
            </a:r>
            <a:endParaRPr 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32126-DF59-6615-3217-BFFBBA50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810" y="0"/>
            <a:ext cx="303779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101D3-09BE-E9F2-9EB8-176A28B84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048" y="0"/>
            <a:ext cx="403555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130446" cy="11304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7934D3-726F-204A-CD7B-E000B6EF45AF}"/>
              </a:ext>
            </a:extLst>
          </p:cNvPr>
          <p:cNvSpPr/>
          <p:nvPr/>
        </p:nvSpPr>
        <p:spPr>
          <a:xfrm>
            <a:off x="1752600" y="457200"/>
            <a:ext cx="8424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¿Qué es el plan del </a:t>
            </a:r>
            <a:r>
              <a:rPr lang="es-DO" sz="4000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 de Título 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B296D-A3AE-20A9-1DF4-6920C750BB06}"/>
              </a:ext>
            </a:extLst>
          </p:cNvPr>
          <p:cNvSpPr/>
          <p:nvPr/>
        </p:nvSpPr>
        <p:spPr>
          <a:xfrm>
            <a:off x="1981200" y="1524335"/>
            <a:ext cx="9224708" cy="4723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del LEA de Título I es la actualización anual de las iniciativas estratégicas</a:t>
            </a: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del distrito.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 Participación de Padres y Familias del Título I del LEA.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Algunas de las partes del plan incluyen: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Evaluaciones académicas de los estudiantes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Cualificaciones y desarrollo profesional para empleados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Estrategias de participación para padres, incluyendo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 de los Padres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Mejoramiento escolar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de Título I y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 de los Padres.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298403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D72623-86DE-5ACC-EC41-B5CA5CC31A14}"/>
              </a:ext>
            </a:extLst>
          </p:cNvPr>
          <p:cNvSpPr/>
          <p:nvPr/>
        </p:nvSpPr>
        <p:spPr>
          <a:xfrm>
            <a:off x="271026" y="752282"/>
            <a:ext cx="90806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4000" b="1" dirty="0">
                <a:solidFill>
                  <a:schemeClr val="accent1">
                    <a:lumMod val="50000"/>
                  </a:schemeClr>
                </a:solidFill>
              </a:rPr>
              <a:t>Qué es un plan para toda la escuela?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BEC36-6FDF-4283-4C9D-3DB81ECE238C}"/>
              </a:ext>
            </a:extLst>
          </p:cNvPr>
          <p:cNvSpPr/>
          <p:nvPr/>
        </p:nvSpPr>
        <p:spPr>
          <a:xfrm>
            <a:off x="1721243" y="1905000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Cada escuela que recibe fondos de Título I debe tener un plan. 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Los componentes del plan de la escuela están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incluídos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 en el plan de mejoramiento escolar.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 mejoramiento de </a:t>
            </a:r>
            <a:r>
              <a:rPr lang="es-CR" sz="2400" b="1" dirty="0">
                <a:solidFill>
                  <a:schemeClr val="accent1"/>
                </a:solidFill>
              </a:rPr>
              <a:t>Mill Creek Elementary </a:t>
            </a:r>
            <a:r>
              <a:rPr lang="es-CR" sz="2400" b="1" dirty="0" err="1">
                <a:solidFill>
                  <a:schemeClr val="accent1"/>
                </a:solidFill>
              </a:rPr>
              <a:t>School</a:t>
            </a:r>
            <a:r>
              <a:rPr lang="es-CR" sz="2400" b="1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7E32C-28BC-7AA5-13B1-EBCA44A4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62"/>
          <a:stretch/>
        </p:blipFill>
        <p:spPr>
          <a:xfrm>
            <a:off x="-28460" y="4749745"/>
            <a:ext cx="3499407" cy="3022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239D7760-27B1-D72E-F685-C48387B81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69929" r="908" b="9804"/>
          <a:stretch/>
        </p:blipFill>
        <p:spPr>
          <a:xfrm>
            <a:off x="0" y="6172200"/>
            <a:ext cx="12801600" cy="16002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80969"/>
            <a:ext cx="1066800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0F99B7-99AF-21B8-3A7F-21F61C3033BA}"/>
              </a:ext>
            </a:extLst>
          </p:cNvPr>
          <p:cNvSpPr/>
          <p:nvPr/>
        </p:nvSpPr>
        <p:spPr>
          <a:xfrm>
            <a:off x="1219200" y="155479"/>
            <a:ext cx="89807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B8D73-1A7D-EF6E-21C4-FF96709BF854}"/>
              </a:ext>
            </a:extLst>
          </p:cNvPr>
          <p:cNvSpPr/>
          <p:nvPr/>
        </p:nvSpPr>
        <p:spPr>
          <a:xfrm>
            <a:off x="228600" y="1325971"/>
            <a:ext cx="12344399" cy="50506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Nuestra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siguientes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enfoque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2024-2025: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25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ES" sz="2250" b="1" dirty="0">
                <a:solidFill>
                  <a:srgbClr val="002060"/>
                </a:solidFill>
              </a:rPr>
              <a:t>1. Subgrupos de ESSA específicamente relacionados con Estudiantes con Discapacidades (SWD), Estudiantes del Idioma Inglés (ELL) y Estudiantes Negros/Afroamericanos (BLK). </a:t>
            </a:r>
          </a:p>
          <a:p>
            <a:pPr algn="ctr">
              <a:lnSpc>
                <a:spcPct val="120000"/>
              </a:lnSpc>
            </a:pPr>
            <a:r>
              <a:rPr lang="es-ES" sz="2250" b="1" dirty="0">
                <a:solidFill>
                  <a:srgbClr val="002060"/>
                </a:solidFill>
              </a:rPr>
              <a:t>2. Práctica instruccional específicamente relacionada con la instrucción alineada con </a:t>
            </a:r>
            <a:r>
              <a:rPr lang="es-ES" sz="2250" b="1" dirty="0" err="1">
                <a:solidFill>
                  <a:srgbClr val="002060"/>
                </a:solidFill>
              </a:rPr>
              <a:t>Benchmark</a:t>
            </a:r>
            <a:endParaRPr lang="es-ES" sz="225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ES" sz="2250" b="1" dirty="0">
                <a:solidFill>
                  <a:srgbClr val="002060"/>
                </a:solidFill>
              </a:rPr>
              <a:t> 3. Práctica instruccional específicamente relacionada con la ciencia</a:t>
            </a:r>
          </a:p>
          <a:p>
            <a:pPr algn="ctr">
              <a:lnSpc>
                <a:spcPct val="120000"/>
              </a:lnSpc>
            </a:pPr>
            <a:r>
              <a:rPr lang="es-ES" sz="2250" b="1" dirty="0">
                <a:solidFill>
                  <a:srgbClr val="002060"/>
                </a:solidFill>
              </a:rPr>
              <a:t>4. Cultura y ambiente positivos </a:t>
            </a:r>
          </a:p>
          <a:p>
            <a:pPr algn="ctr">
              <a:lnSpc>
                <a:spcPct val="120000"/>
              </a:lnSpc>
            </a:pPr>
            <a:r>
              <a:rPr lang="en-US" sz="2250" dirty="0">
                <a:solidFill>
                  <a:srgbClr val="0070C0"/>
                </a:solidFill>
              </a:rPr>
              <a:t>	</a:t>
            </a:r>
            <a:r>
              <a:rPr lang="es-ES" sz="2250" b="1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Favor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participar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reuniones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mensuales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del Consejo de Padres (SAC),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donde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discutiremos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podemos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logro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académico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25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Durante los meses de septiembre, diciembre y marzo, revisaremos, discutiremos y solicitaremos comentarios sobre el Título I y los planes de participación de padres y familias de la escuela.</a:t>
            </a:r>
            <a:endParaRPr lang="en-U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900" y="6417439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10DD7-1BE4-96FD-5AE5-CE20760CD331}"/>
              </a:ext>
            </a:extLst>
          </p:cNvPr>
          <p:cNvSpPr/>
          <p:nvPr/>
        </p:nvSpPr>
        <p:spPr>
          <a:xfrm>
            <a:off x="2438400" y="1331170"/>
            <a:ext cx="9199758" cy="59818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estudiantes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2023-2024 de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Evaluaciones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Estándares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Florida (FSA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y/o Final-de-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Curso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(EOC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enumeradas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continuación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Competencia en ELA de 3er grado: 40%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1"/>
                </a:solidFill>
              </a:rPr>
              <a:t>Competencia en ELA: 35 %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1"/>
                </a:solidFill>
              </a:rPr>
              <a:t>Ganancias de aprendizaje de ELA: 50%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1"/>
                </a:solidFill>
              </a:rPr>
              <a:t>ELA más bajo 25 %: 53%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Competencia en matemáticas: 34%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Ganancias en el aprendizaje de matemáticas: 50%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25% más bajo en matemáticas: 55%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chemeClr val="accent3"/>
              </a:solidFill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3"/>
                </a:solidFill>
              </a:rPr>
              <a:t>Competencia en ciencias: 21%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accent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El Plan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2024-2025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ser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accesado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https://www.floridacims.org/districts/osceola</a:t>
            </a:r>
            <a:r>
              <a:rPr lang="en-US" sz="1600" b="1" dirty="0">
                <a:solidFill>
                  <a:srgbClr val="00B0F0"/>
                </a:solidFill>
              </a:rPr>
              <a:t> </a:t>
            </a:r>
            <a:endParaRPr lang="en-US" sz="1600" b="1" dirty="0">
              <a:solidFill>
                <a:srgbClr val="00B0F0"/>
              </a:solidFill>
              <a:cs typeface="Calibri"/>
            </a:endParaRPr>
          </a:p>
          <a:p>
            <a:pPr algn="ctr"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usamos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previo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determiner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metas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siguiente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3DE2D-8200-D63F-CD18-78D4C32B0AE1}"/>
              </a:ext>
            </a:extLst>
          </p:cNvPr>
          <p:cNvSpPr/>
          <p:nvPr/>
        </p:nvSpPr>
        <p:spPr>
          <a:xfrm>
            <a:off x="2062562" y="713538"/>
            <a:ext cx="93203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del Plan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Escolar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 descr="A blue and green border with a white background&#10;&#10;Description automatically generated">
            <a:extLst>
              <a:ext uri="{FF2B5EF4-FFF2-40B4-BE49-F238E27FC236}">
                <a16:creationId xmlns:a16="http://schemas.microsoft.com/office/drawing/2014/main" id="{CF46547D-AA22-8400-1324-25796C99B1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7"/>
          <a:stretch/>
        </p:blipFill>
        <p:spPr>
          <a:xfrm>
            <a:off x="0" y="918"/>
            <a:ext cx="1981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rectangle&#10;&#10;Description automatically generated">
            <a:extLst>
              <a:ext uri="{FF2B5EF4-FFF2-40B4-BE49-F238E27FC236}">
                <a16:creationId xmlns:a16="http://schemas.microsoft.com/office/drawing/2014/main" id="{03E26436-560B-FCF7-3981-3F5284D45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74734" r="1744" b="980"/>
          <a:stretch/>
        </p:blipFill>
        <p:spPr>
          <a:xfrm>
            <a:off x="0" y="5946044"/>
            <a:ext cx="12801600" cy="1887557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24600"/>
            <a:ext cx="1219200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5E5F84-8B7E-DC4B-FE55-34A488DA3446}"/>
              </a:ext>
            </a:extLst>
          </p:cNvPr>
          <p:cNvSpPr/>
          <p:nvPr/>
        </p:nvSpPr>
        <p:spPr>
          <a:xfrm>
            <a:off x="1676400" y="1685925"/>
            <a:ext cx="98657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federales del Título I deben </a:t>
            </a: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</a:rPr>
              <a:t>complementar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los programas existentes de la escuela. </a:t>
            </a:r>
          </a:p>
          <a:p>
            <a:pPr lvl="0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nuestra escuela usamos fondos del Título I para: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Agregar entrenadores académicos a nuestro personal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Añadir asistentes profesionales, para ayudar a sus hijos​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materiales y útiles escolares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Proveer tutoría 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Ofrecer desarrollo profesional adicional para nuestros maestros​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programas informáticos y equipo de tecnología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Llevar a cabo reuniones /entrenamientos/actividades ​informativas para los padres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0226F-92E7-EAE8-26B6-0B0A060CEECF}"/>
              </a:ext>
            </a:extLst>
          </p:cNvPr>
          <p:cNvSpPr/>
          <p:nvPr/>
        </p:nvSpPr>
        <p:spPr>
          <a:xfrm>
            <a:off x="2667000" y="304800"/>
            <a:ext cx="775984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n-US" sz="3600" dirty="0">
                <a:solidFill>
                  <a:srgbClr val="FF0000"/>
                </a:solidFill>
              </a:rPr>
              <a:t>School Name 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utilizamos nuestros fondos de Título I y SIP?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amily posing for a picture&#10;&#10;Description automatically generated">
            <a:extLst>
              <a:ext uri="{FF2B5EF4-FFF2-40B4-BE49-F238E27FC236}">
                <a16:creationId xmlns:a16="http://schemas.microsoft.com/office/drawing/2014/main" id="{D6C19EF2-8242-FA02-8763-B08863114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r="1190" b="2122"/>
          <a:stretch/>
        </p:blipFill>
        <p:spPr>
          <a:xfrm>
            <a:off x="8763001" y="0"/>
            <a:ext cx="4038599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4" y="6400800"/>
            <a:ext cx="1206646" cy="1206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54251B-85C0-0B73-44B6-DF1A9BA66F04}"/>
              </a:ext>
            </a:extLst>
          </p:cNvPr>
          <p:cNvSpPr/>
          <p:nvPr/>
        </p:nvSpPr>
        <p:spPr>
          <a:xfrm>
            <a:off x="1066800" y="2022933"/>
            <a:ext cx="9829800" cy="3726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cantidad de Título I asignada al Distrito Escolar del Condado Osceola para 2024-2025 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$22,086,807.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ley estipula que debemos reservar 1% para la participación de los padres.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90% de esa cantidad, debe ser asignada a todas las escuelas de Título I del Distrito para implementar la participación de los padres a nivel escolar.  Nuestra escuela recibió  </a:t>
            </a:r>
            <a:r>
              <a:rPr lang="es-ES" b="1" dirty="0"/>
              <a:t>$ 3844.84.</a:t>
            </a:r>
            <a:endParaRPr lang="es-ES" b="1" dirty="0"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Distrito Escolar del Condado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utilizará el 10% restante para fomentar la participación de las familias, así como también para eventos de los padres y adiestramientos.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Padres de Título I, tienen el derecho y les exhortamos a participar en el proceso para determinar cómo se utilizan estos fondos a nivel del LEA y la escuela.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AF91E-145E-60B4-9667-81B373C00B20}"/>
              </a:ext>
            </a:extLst>
          </p:cNvPr>
          <p:cNvSpPr/>
          <p:nvPr/>
        </p:nvSpPr>
        <p:spPr>
          <a:xfrm>
            <a:off x="991977" y="703765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Qué es el 1% reservado y cómo participan los padres?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63159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9D69CA-D565-D376-7A5B-1E0DA32AA08C}"/>
              </a:ext>
            </a:extLst>
          </p:cNvPr>
          <p:cNvSpPr/>
          <p:nvPr/>
        </p:nvSpPr>
        <p:spPr>
          <a:xfrm>
            <a:off x="304800" y="485726"/>
            <a:ext cx="98198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¿Qué es el Plan para la Participación de los Padres y las Familias?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D74-750E-56D2-6104-46A1D744A54B}"/>
              </a:ext>
            </a:extLst>
          </p:cNvPr>
          <p:cNvSpPr/>
          <p:nvPr/>
        </p:nvSpPr>
        <p:spPr>
          <a:xfrm>
            <a:off x="914400" y="1371600"/>
            <a:ext cx="10812343" cy="10673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i="1" dirty="0"/>
              <a:t>LEA</a:t>
            </a:r>
            <a:r>
              <a:rPr lang="es-CO" dirty="0"/>
              <a:t> y cada escuela Título I  crean un Plan para la Participación de las Familias (</a:t>
            </a:r>
            <a:r>
              <a:rPr lang="es-CO" i="1" dirty="0"/>
              <a:t>PFEP, </a:t>
            </a:r>
            <a:r>
              <a:rPr lang="es-CO" dirty="0"/>
              <a:t>por sus siglas en inglés)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El </a:t>
            </a:r>
            <a:r>
              <a:rPr lang="en-US" i="1" dirty="0"/>
              <a:t>PFEP</a:t>
            </a:r>
            <a:r>
              <a:rPr lang="en-US" dirty="0"/>
              <a:t> </a:t>
            </a:r>
            <a:r>
              <a:rPr lang="es-ES" dirty="0"/>
              <a:t>explica cómo serán implementados los requisitos de la Ley Cada Estudiante Triunfa (</a:t>
            </a:r>
            <a:r>
              <a:rPr lang="es-ES" i="1" dirty="0"/>
              <a:t>ESSA</a:t>
            </a:r>
            <a:r>
              <a:rPr lang="es-ES" dirty="0"/>
              <a:t>, por sus siglas en inglés) del 2015 para la participación de los padres en el Distrito y las escuelas.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1E01E-7842-0672-E080-90D474306668}"/>
              </a:ext>
            </a:extLst>
          </p:cNvPr>
          <p:cNvSpPr/>
          <p:nvPr/>
        </p:nvSpPr>
        <p:spPr>
          <a:xfrm>
            <a:off x="914400" y="2400034"/>
            <a:ext cx="10812343" cy="2507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Incluye… 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Expectativas para los padres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participarán los padres en el proceso de tomar decisiones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trabajará el </a:t>
            </a:r>
            <a:r>
              <a:rPr lang="es-ES" i="1" dirty="0">
                <a:solidFill>
                  <a:schemeClr val="bg2">
                    <a:lumMod val="10000"/>
                  </a:schemeClr>
                </a:solidFill>
              </a:rPr>
              <a:t>LEA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y las escuelas para desarrollar la capacidad de la escuela y los padres, para tener una participación sólida de los padres que mejore el logro  académico de los estudiantes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Ustedes, como padres de Título I, tienen el derecho de participar en el desarrollo de los planes del Distrito y las Escuelas sobre la Participación de los Padres y las Familias.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0AC8D6B-E722-C58E-7C97-A51D21B78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9804" r="62499"/>
          <a:stretch/>
        </p:blipFill>
        <p:spPr>
          <a:xfrm>
            <a:off x="6427" y="4572000"/>
            <a:ext cx="32701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2490</Words>
  <Application>Microsoft Office PowerPoint</Application>
  <PresentationFormat>Custom</PresentationFormat>
  <Paragraphs>319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Feliciano</dc:creator>
  <cp:lastModifiedBy>Catherine Hiltunen</cp:lastModifiedBy>
  <cp:revision>9</cp:revision>
  <dcterms:created xsi:type="dcterms:W3CDTF">2023-06-29T13:20:03Z</dcterms:created>
  <dcterms:modified xsi:type="dcterms:W3CDTF">2024-09-23T19:46:24Z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PDF Library 17.0</vt:lpwstr>
  </property>
</Properties>
</file>